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hmed Wali" userId="c6b3cefdfb422cc3" providerId="LiveId" clId="{9E5370C2-13FC-4E82-8A4C-1973D42DA3A7}"/>
    <pc:docChg chg="modSld">
      <pc:chgData name="Ahmed Wali" userId="c6b3cefdfb422cc3" providerId="LiveId" clId="{9E5370C2-13FC-4E82-8A4C-1973D42DA3A7}" dt="2025-05-12T21:37:28.489" v="2" actId="20577"/>
      <pc:docMkLst>
        <pc:docMk/>
      </pc:docMkLst>
      <pc:sldChg chg="modSp mod">
        <pc:chgData name="Ahmed Wali" userId="c6b3cefdfb422cc3" providerId="LiveId" clId="{9E5370C2-13FC-4E82-8A4C-1973D42DA3A7}" dt="2025-05-12T21:37:28.489" v="2" actId="20577"/>
        <pc:sldMkLst>
          <pc:docMk/>
          <pc:sldMk cId="0" sldId="258"/>
        </pc:sldMkLst>
        <pc:spChg chg="mod">
          <ac:chgData name="Ahmed Wali" userId="c6b3cefdfb422cc3" providerId="LiveId" clId="{9E5370C2-13FC-4E82-8A4C-1973D42DA3A7}" dt="2025-05-12T21:37:28.489" v="2" actId="20577"/>
          <ac:spMkLst>
            <pc:docMk/>
            <pc:sldMk cId="0" sldId="258"/>
            <ac:spMk id="8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423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Arabic Autocomplete Using Fine-Tuned AraGPT2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presentation explores building a fine-tuned Arabic autocomplete model. It addresses challenges in Arabic language processing and presents an open-source next-word prediction tool.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25141"/>
            <a:ext cx="59368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Training Parameters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74081"/>
            <a:ext cx="7556421" cy="4930378"/>
          </a:xfrm>
          <a:prstGeom prst="roundRect">
            <a:avLst>
              <a:gd name="adj" fmla="val 41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287810" y="218170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514624" y="232541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Epochs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232541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283202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514624" y="297572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Batch Size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297572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16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348234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514624" y="362604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Block Size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362604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64 tokens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7810" y="4132659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514624" y="427636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Learning Rate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89024" y="427636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0.00005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478297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6514624" y="492668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Steps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0289024" y="492668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500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6287810" y="5433298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6514624" y="557700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Hardware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10289024" y="557700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Google Colab with GPU</a:t>
            </a:r>
            <a:endParaRPr lang="en-US" sz="1750" dirty="0"/>
          </a:p>
        </p:txBody>
      </p:sp>
      <p:sp>
        <p:nvSpPr>
          <p:cNvPr id="23" name="Shape 20"/>
          <p:cNvSpPr/>
          <p:nvPr/>
        </p:nvSpPr>
        <p:spPr>
          <a:xfrm>
            <a:off x="6287810" y="6083618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6514624" y="6227326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Dataset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10289024" y="6227326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Trained on OSCAR Arabic subset (10k samples)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Evaluation Metrics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Perplexity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Measured around 340.08, indicating model uncertainty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BERTScore (F1)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Approximate score of 0.73 demonstrating semantic quality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47367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090" y="174427"/>
            <a:ext cx="2146102" cy="226778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1403" y="3208139"/>
            <a:ext cx="3488888" cy="436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Results &amp; Examples</a:t>
            </a:r>
            <a:endParaRPr lang="en-US" sz="27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403" y="3853458"/>
            <a:ext cx="697706" cy="189226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1658422" y="3992999"/>
            <a:ext cx="1770221" cy="218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Prompt: قررت المحكمة</a:t>
            </a:r>
            <a:endParaRPr lang="en-US" sz="1350" dirty="0"/>
          </a:p>
        </p:txBody>
      </p:sp>
      <p:sp>
        <p:nvSpPr>
          <p:cNvPr id="7" name="Text 2"/>
          <p:cNvSpPr/>
          <p:nvPr/>
        </p:nvSpPr>
        <p:spPr>
          <a:xfrm>
            <a:off x="1658422" y="4294703"/>
            <a:ext cx="12220575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تأجيل</a:t>
            </a:r>
            <a:endParaRPr lang="en-US" sz="1050" dirty="0"/>
          </a:p>
        </p:txBody>
      </p:sp>
      <p:sp>
        <p:nvSpPr>
          <p:cNvPr id="8" name="Text 3"/>
          <p:cNvSpPr/>
          <p:nvPr/>
        </p:nvSpPr>
        <p:spPr>
          <a:xfrm>
            <a:off x="1658422" y="4566761"/>
            <a:ext cx="12220575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إصدار</a:t>
            </a:r>
            <a:endParaRPr lang="en-US" sz="1050" dirty="0"/>
          </a:p>
        </p:txBody>
      </p:sp>
      <p:sp>
        <p:nvSpPr>
          <p:cNvPr id="9" name="Text 4"/>
          <p:cNvSpPr/>
          <p:nvPr/>
        </p:nvSpPr>
        <p:spPr>
          <a:xfrm>
            <a:off x="1658422" y="4838819"/>
            <a:ext cx="12220575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بدء</a:t>
            </a:r>
            <a:endParaRPr lang="en-US" sz="1050" dirty="0"/>
          </a:p>
        </p:txBody>
      </p:sp>
      <p:sp>
        <p:nvSpPr>
          <p:cNvPr id="10" name="Text 5"/>
          <p:cNvSpPr/>
          <p:nvPr/>
        </p:nvSpPr>
        <p:spPr>
          <a:xfrm>
            <a:off x="1658422" y="5110877"/>
            <a:ext cx="12220575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عقد</a:t>
            </a:r>
            <a:endParaRPr lang="en-US" sz="1050" dirty="0"/>
          </a:p>
        </p:txBody>
      </p:sp>
      <p:sp>
        <p:nvSpPr>
          <p:cNvPr id="11" name="Text 6"/>
          <p:cNvSpPr/>
          <p:nvPr/>
        </p:nvSpPr>
        <p:spPr>
          <a:xfrm>
            <a:off x="1658422" y="5382935"/>
            <a:ext cx="12220575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تنفيذ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403" y="5745718"/>
            <a:ext cx="697706" cy="189226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58422" y="5885259"/>
            <a:ext cx="1744385" cy="218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Prompt: استعد الرئيس</a:t>
            </a:r>
            <a:endParaRPr lang="en-US" sz="1350" dirty="0"/>
          </a:p>
        </p:txBody>
      </p:sp>
      <p:sp>
        <p:nvSpPr>
          <p:cNvPr id="14" name="Text 8"/>
          <p:cNvSpPr/>
          <p:nvPr/>
        </p:nvSpPr>
        <p:spPr>
          <a:xfrm>
            <a:off x="1658422" y="6186964"/>
            <a:ext cx="12220575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لإلقاء</a:t>
            </a:r>
            <a:endParaRPr lang="en-US" sz="1050" dirty="0"/>
          </a:p>
        </p:txBody>
      </p:sp>
      <p:sp>
        <p:nvSpPr>
          <p:cNvPr id="15" name="Text 9"/>
          <p:cNvSpPr/>
          <p:nvPr/>
        </p:nvSpPr>
        <p:spPr>
          <a:xfrm>
            <a:off x="1658422" y="6459022"/>
            <a:ext cx="12220575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للذهاب</a:t>
            </a:r>
            <a:endParaRPr lang="en-US" sz="1050" dirty="0"/>
          </a:p>
        </p:txBody>
      </p:sp>
      <p:sp>
        <p:nvSpPr>
          <p:cNvPr id="16" name="Text 10"/>
          <p:cNvSpPr/>
          <p:nvPr/>
        </p:nvSpPr>
        <p:spPr>
          <a:xfrm>
            <a:off x="1658422" y="6731079"/>
            <a:ext cx="12220575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لتقديم</a:t>
            </a:r>
            <a:endParaRPr lang="en-US" sz="1050" dirty="0"/>
          </a:p>
        </p:txBody>
      </p:sp>
      <p:sp>
        <p:nvSpPr>
          <p:cNvPr id="17" name="Text 11"/>
          <p:cNvSpPr/>
          <p:nvPr/>
        </p:nvSpPr>
        <p:spPr>
          <a:xfrm>
            <a:off x="1658422" y="7003137"/>
            <a:ext cx="12220575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للمشاركة</a:t>
            </a:r>
            <a:endParaRPr lang="en-US" sz="1050" dirty="0"/>
          </a:p>
        </p:txBody>
      </p:sp>
      <p:sp>
        <p:nvSpPr>
          <p:cNvPr id="18" name="Text 12"/>
          <p:cNvSpPr/>
          <p:nvPr/>
        </p:nvSpPr>
        <p:spPr>
          <a:xfrm>
            <a:off x="1658422" y="7275195"/>
            <a:ext cx="12220575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للتحدث</a:t>
            </a:r>
            <a:endParaRPr lang="en-US" sz="10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979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Output Example</a:t>
            </a:r>
            <a:endParaRPr lang="en-US" sz="2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1188" y="2626281"/>
            <a:ext cx="5292923" cy="192797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495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 Deployment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146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Interface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Deployed as an interactive Desktop App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4063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 Access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74701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Hosted Locally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22189"/>
          </a:xfrm>
          <a:prstGeom prst="roundRect">
            <a:avLst>
              <a:gd name="adj" fmla="val 1544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146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User Experience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Users input phrases and get top-5 predicted next words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77029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Limitations &amp; Future Work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663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Current Limitations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Small dataset limits training scale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 capability for full sentence continuation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Decoding artifacts affect output quality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Future Directions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Expand training with 100k+ samples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Develop full sentence prediction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Improve decoding strategies</a:t>
            </a: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08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Thank You / Q&amp;A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98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0173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Appreciation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Thank you for your attention and interest.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2998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937319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Questions?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We welcome your queries and discussion.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04753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017306" y="5125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Resources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6158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GitHub and Hugging Face links will be provided.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831062"/>
            <a:ext cx="13042821" cy="4567476"/>
          </a:xfrm>
          <a:prstGeom prst="roundRect">
            <a:avLst>
              <a:gd name="adj" fmla="val 447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801410" y="183868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8343" y="1982391"/>
            <a:ext cx="29022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391858" y="1982391"/>
            <a:ext cx="92103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Name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801410" y="2489002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028343" y="2632710"/>
            <a:ext cx="29022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20210065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391858" y="2632710"/>
            <a:ext cx="92103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Ahmed Tarek Abdelwali Ahmed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13932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28343" y="3283029"/>
            <a:ext cx="29022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20210080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4391858" y="3283029"/>
            <a:ext cx="92103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Ahmed Alaa Abassi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378964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28343" y="3933349"/>
            <a:ext cx="29022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20210058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4391858" y="3933349"/>
            <a:ext cx="92103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Ahmed Said Mohamed Said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01410" y="443996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1028343" y="4583668"/>
            <a:ext cx="29022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20210044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4391858" y="4583668"/>
            <a:ext cx="92103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Ahmed Khaled Amin Kady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801410" y="509027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028343" y="5233988"/>
            <a:ext cx="29022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20210119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4391858" y="5233988"/>
            <a:ext cx="92103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Ahmed Medhat Abobakr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801410" y="574059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1028343" y="5884307"/>
            <a:ext cx="29022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20210075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4391858" y="5884307"/>
            <a:ext cx="92103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Ahmed Abdelmegid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80217"/>
            <a:ext cx="60323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Problem &amp; Motivation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93790" y="1776770"/>
            <a:ext cx="7556421" cy="1256586"/>
          </a:xfrm>
          <a:prstGeom prst="roundRect">
            <a:avLst>
              <a:gd name="adj" fmla="val 15434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16794" y="1999774"/>
            <a:ext cx="277546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Lack of Arabic Tools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16794" y="2465546"/>
            <a:ext cx="71104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High-quality autocomplete tools for Arabic are few.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93790" y="3248739"/>
            <a:ext cx="7556421" cy="1256586"/>
          </a:xfrm>
          <a:prstGeom prst="roundRect">
            <a:avLst>
              <a:gd name="adj" fmla="val 15434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16794" y="347174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Complexity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16794" y="3937516"/>
            <a:ext cx="71104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Arabic's complex structure and limited datasets complicate modeling.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93790" y="4720709"/>
            <a:ext cx="7556421" cy="1256586"/>
          </a:xfrm>
          <a:prstGeom prst="roundRect">
            <a:avLst>
              <a:gd name="adj" fmla="val 15434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16794" y="494371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English Focus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016794" y="5409486"/>
            <a:ext cx="71104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Most NLP models are designed for English.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93790" y="6192679"/>
            <a:ext cx="7556421" cy="1256586"/>
          </a:xfrm>
          <a:prstGeom prst="roundRect">
            <a:avLst>
              <a:gd name="adj" fmla="val 15434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16794" y="641568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Project Goal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16794" y="6881455"/>
            <a:ext cx="71104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Create an open-source next-word prediction model for Arabic.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44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Used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30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Source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91131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OSCAR Corpus (Arabic)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2330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Size &amp; Split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291131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10,000 sentences; 90% train, 10% test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2330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Preprocessing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2911316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Processed with AraBERT Preprocessor for quality input.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18135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Reasons for Choice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93790" y="494680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Open-source and easily accessible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3890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High-quality, real-world Arabic text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8312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Suitable for general language modeling and fine-tuning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44925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dataset was chosen for its scale, accessibility, and diversity in Arabic usage. Although we only used a 10k sample for resource reasons, it provided a strong baseline to fine-tune a transformer on natural Arabic language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07" y="2491978"/>
            <a:ext cx="3935254" cy="324552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0475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 Architecture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209645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7017306" y="2174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26647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aubmindlab/aragpt2-base with 125M parameters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280190" y="348126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7017306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Architecture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GPT-2 decoder-only transformer model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7017306" y="54343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Causal language modeling for next-token prediction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6280190" y="625090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1"/>
          <p:cNvSpPr/>
          <p:nvPr/>
        </p:nvSpPr>
        <p:spPr>
          <a:xfrm>
            <a:off x="7017306" y="6328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Tokenizer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7017306" y="68191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GPT2TokenizerFast for efficient tokenization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12933"/>
            <a:ext cx="780990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Why We Used GPT-2 for Arabic Autocomplete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3165038"/>
            <a:ext cx="604980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Autoregressive Language Modeling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93049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GPT-2 is specifically designed for </a:t>
            </a: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next-token prediction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making it perfect for </a:t>
            </a: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autocomplete tasks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. It’s a </a:t>
            </a: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causal (decoder-only) transformer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which: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114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Takes a sequence as input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536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Predicts the most likely next word — exactly what autocomplete needs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940600"/>
            <a:ext cx="13042821" cy="665559"/>
          </a:xfrm>
          <a:prstGeom prst="roundRect">
            <a:avLst>
              <a:gd name="adj" fmla="val 3067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801410" y="1948220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9653" y="209192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Feature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75077" y="2091928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RNN / LSTM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9716691" y="209192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GPT-2 (Transformer)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2861310"/>
            <a:ext cx="13042821" cy="665559"/>
          </a:xfrm>
          <a:prstGeom prst="roundRect">
            <a:avLst>
              <a:gd name="adj" fmla="val 3067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801410" y="2868930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29653" y="301263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Handles long-term context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75077" y="3012638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Poor (vanishing gradients)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716691" y="301263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Excellent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3782020"/>
            <a:ext cx="13042821" cy="665559"/>
          </a:xfrm>
          <a:prstGeom prst="roundRect">
            <a:avLst>
              <a:gd name="adj" fmla="val 3067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801410" y="3789640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029653" y="3933349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Training time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5375077" y="3933349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Slow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716691" y="3933349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Fast with parallelism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93790" y="4702731"/>
            <a:ext cx="13042821" cy="665559"/>
          </a:xfrm>
          <a:prstGeom prst="roundRect">
            <a:avLst>
              <a:gd name="adj" fmla="val 3067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801410" y="4710351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029653" y="4854059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Quality of predictions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5375077" y="4854059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Lower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9716691" y="4854059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Higher fluency and relevance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93790" y="5623441"/>
            <a:ext cx="13042821" cy="665559"/>
          </a:xfrm>
          <a:prstGeom prst="roundRect">
            <a:avLst>
              <a:gd name="adj" fmla="val 3067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801410" y="5631061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029653" y="5774769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Scalability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5375077" y="5774769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Limited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9716691" y="5774769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Scales to billions of parameters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10007"/>
            <a:ext cx="130428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We didn't use raw GPT-2 — we used AraGPT2, a model pretrained on Arabic text. This gave us: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Arabic vocabulary support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Arabic sentence structure understanding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Strong pretrained base even before fine-tuning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5691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 Parameters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05852"/>
            <a:ext cx="7556421" cy="3266837"/>
          </a:xfrm>
          <a:prstGeom prst="roundRect">
            <a:avLst>
              <a:gd name="adj" fmla="val 624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01410" y="301347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28224" y="315718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Hidden size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315718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768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66379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28224" y="38075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Number of layers 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8075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12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31411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028224" y="44578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Attention heads per layer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4578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12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496443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1028224" y="51081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Max position embeddings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51081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1024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561474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1028224" y="57584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Total parameters 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802624" y="57584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124 million parameters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555</Words>
  <Application>Microsoft Office PowerPoint</Application>
  <PresentationFormat>Custom</PresentationFormat>
  <Paragraphs>154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Geist</vt:lpstr>
      <vt:lpstr>Noto Serif SC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Ahmed Wali</cp:lastModifiedBy>
  <cp:revision>1</cp:revision>
  <dcterms:created xsi:type="dcterms:W3CDTF">2025-05-12T21:31:49Z</dcterms:created>
  <dcterms:modified xsi:type="dcterms:W3CDTF">2025-05-12T21:37:37Z</dcterms:modified>
</cp:coreProperties>
</file>